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94" r:id="rId3"/>
    <p:sldId id="324" r:id="rId4"/>
    <p:sldId id="289" r:id="rId5"/>
    <p:sldId id="310" r:id="rId6"/>
    <p:sldId id="311" r:id="rId7"/>
    <p:sldId id="312" r:id="rId8"/>
    <p:sldId id="313" r:id="rId9"/>
    <p:sldId id="261" r:id="rId10"/>
    <p:sldId id="315" r:id="rId11"/>
    <p:sldId id="317" r:id="rId12"/>
    <p:sldId id="323" r:id="rId13"/>
    <p:sldId id="291" r:id="rId14"/>
    <p:sldId id="322" r:id="rId15"/>
    <p:sldId id="321" r:id="rId16"/>
    <p:sldId id="320" r:id="rId17"/>
    <p:sldId id="316" r:id="rId18"/>
    <p:sldId id="325" r:id="rId19"/>
    <p:sldId id="319" r:id="rId20"/>
    <p:sldId id="287" r:id="rId21"/>
  </p:sldIdLst>
  <p:sldSz cx="9144000" cy="6858000" type="screen4x3"/>
  <p:notesSz cx="7112000" cy="939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8E0C"/>
    <a:srgbClr val="99EB15"/>
    <a:srgbClr val="E11F3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90" d="100"/>
          <a:sy n="90" d="100"/>
        </p:scale>
        <p:origin x="-900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81867" cy="469900"/>
          </a:xfrm>
          <a:prstGeom prst="rect">
            <a:avLst/>
          </a:prstGeom>
        </p:spPr>
        <p:txBody>
          <a:bodyPr vert="horz" lIns="94339" tIns="47169" rIns="94339" bIns="4716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8487" y="0"/>
            <a:ext cx="3081867" cy="469900"/>
          </a:xfrm>
          <a:prstGeom prst="rect">
            <a:avLst/>
          </a:prstGeom>
        </p:spPr>
        <p:txBody>
          <a:bodyPr vert="horz" lIns="94339" tIns="47169" rIns="94339" bIns="47169" rtlCol="0"/>
          <a:lstStyle>
            <a:lvl1pPr algn="r">
              <a:defRPr sz="1200"/>
            </a:lvl1pPr>
          </a:lstStyle>
          <a:p>
            <a:fld id="{67BFA9EF-4414-43FD-98A6-8FD3B26FC478}" type="datetimeFigureOut">
              <a:rPr lang="en-US" smtClean="0"/>
              <a:pPr/>
              <a:t>2/2/2009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926469"/>
            <a:ext cx="3081867" cy="469900"/>
          </a:xfrm>
          <a:prstGeom prst="rect">
            <a:avLst/>
          </a:prstGeom>
        </p:spPr>
        <p:txBody>
          <a:bodyPr vert="horz" lIns="94339" tIns="47169" rIns="94339" bIns="4716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8487" y="8926469"/>
            <a:ext cx="3081867" cy="469900"/>
          </a:xfrm>
          <a:prstGeom prst="rect">
            <a:avLst/>
          </a:prstGeom>
        </p:spPr>
        <p:txBody>
          <a:bodyPr vert="horz" lIns="94339" tIns="47169" rIns="94339" bIns="47169" rtlCol="0" anchor="b"/>
          <a:lstStyle>
            <a:lvl1pPr algn="r">
              <a:defRPr sz="1200"/>
            </a:lvl1pPr>
          </a:lstStyle>
          <a:p>
            <a:fld id="{06BB6294-384E-4323-93FF-7C1CA2D39B7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81867" cy="469900"/>
          </a:xfrm>
          <a:prstGeom prst="rect">
            <a:avLst/>
          </a:prstGeom>
        </p:spPr>
        <p:txBody>
          <a:bodyPr vert="horz" lIns="94339" tIns="47169" rIns="94339" bIns="4716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8487" y="0"/>
            <a:ext cx="3081867" cy="469900"/>
          </a:xfrm>
          <a:prstGeom prst="rect">
            <a:avLst/>
          </a:prstGeom>
        </p:spPr>
        <p:txBody>
          <a:bodyPr vert="horz" lIns="94339" tIns="47169" rIns="94339" bIns="47169" rtlCol="0"/>
          <a:lstStyle>
            <a:lvl1pPr algn="r">
              <a:defRPr sz="1200"/>
            </a:lvl1pPr>
          </a:lstStyle>
          <a:p>
            <a:fld id="{E1F6D68D-F5C9-4FAE-8887-19FEECADD99F}" type="datetimeFigureOut">
              <a:rPr lang="en-US" smtClean="0"/>
              <a:pPr/>
              <a:t>2/2/2009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6500" y="704850"/>
            <a:ext cx="4699000" cy="35242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339" tIns="47169" rIns="94339" bIns="47169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464050"/>
            <a:ext cx="5689600" cy="4229100"/>
          </a:xfrm>
          <a:prstGeom prst="rect">
            <a:avLst/>
          </a:prstGeom>
        </p:spPr>
        <p:txBody>
          <a:bodyPr vert="horz" lIns="94339" tIns="47169" rIns="94339" bIns="4716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926469"/>
            <a:ext cx="3081867" cy="469900"/>
          </a:xfrm>
          <a:prstGeom prst="rect">
            <a:avLst/>
          </a:prstGeom>
        </p:spPr>
        <p:txBody>
          <a:bodyPr vert="horz" lIns="94339" tIns="47169" rIns="94339" bIns="4716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8487" y="8926469"/>
            <a:ext cx="3081867" cy="469900"/>
          </a:xfrm>
          <a:prstGeom prst="rect">
            <a:avLst/>
          </a:prstGeom>
        </p:spPr>
        <p:txBody>
          <a:bodyPr vert="horz" lIns="94339" tIns="47169" rIns="94339" bIns="47169" rtlCol="0" anchor="b"/>
          <a:lstStyle>
            <a:lvl1pPr algn="r">
              <a:defRPr sz="1200"/>
            </a:lvl1pPr>
          </a:lstStyle>
          <a:p>
            <a:fld id="{1E7CAC79-B830-4379-BAE8-3AEBC4596070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lang="en-US" sz="4800" kern="1200" dirty="0">
                <a:solidFill>
                  <a:schemeClr val="accent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to edit </a:t>
            </a:r>
            <a:r>
              <a:rPr lang="en-US" dirty="0" err="1" smtClean="0"/>
              <a:t>Masafadfafdfter</a:t>
            </a:r>
            <a:r>
              <a:rPr lang="en-US" dirty="0" smtClean="0"/>
              <a:t> title </a:t>
            </a:r>
            <a:r>
              <a:rPr lang="en-US" dirty="0" err="1" smtClean="0"/>
              <a:t>stylefasdfasdfasdfasd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2/2/2009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2/2/2009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2/2/2009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2/2/2009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2/2/2009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2/2/2009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FB6B2-6C4B-4BBA-94B5-C27FF87E5981}" type="datetimeFigureOut">
              <a:rPr lang="en-US" smtClean="0"/>
              <a:pPr/>
              <a:t>2/2/2009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IRISLink09-template-ppt-pt-2.jpg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.png"/><Relationship Id="rId4" Type="http://schemas.openxmlformats.org/officeDocument/2006/relationships/image" Target="../media/image6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RISLink09-template-ppt-p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4"/>
            <a:ext cx="9144000" cy="6858000"/>
          </a:xfrm>
          <a:prstGeom prst="rect">
            <a:avLst/>
          </a:prstGeom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0" y="1000108"/>
            <a:ext cx="9144000" cy="939784"/>
          </a:xfrm>
        </p:spPr>
        <p:txBody>
          <a:bodyPr>
            <a:noAutofit/>
          </a:bodyPr>
          <a:lstStyle/>
          <a:p>
            <a:r>
              <a:rPr sz="3200" smtClean="0"/>
              <a:t>How to add value to I.R.I.S. products combined or integrated into your favourite application</a:t>
            </a:r>
            <a:endParaRPr lang="en-GB" sz="3200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928662" y="2046309"/>
            <a:ext cx="7758138" cy="4525963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endParaRPr lang="en-US" sz="2800" b="1" dirty="0" smtClean="0">
              <a:solidFill>
                <a:schemeClr val="tx2"/>
              </a:solidFill>
            </a:endParaRPr>
          </a:p>
          <a:p>
            <a:r>
              <a:rPr lang="en-US" sz="2800" dirty="0" smtClean="0">
                <a:solidFill>
                  <a:schemeClr val="tx2"/>
                </a:solidFill>
              </a:rPr>
              <a:t>How to combine IRIS products</a:t>
            </a:r>
          </a:p>
          <a:p>
            <a:r>
              <a:rPr lang="en-US" sz="2800" dirty="0" smtClean="0">
                <a:solidFill>
                  <a:schemeClr val="tx2"/>
                </a:solidFill>
              </a:rPr>
              <a:t>Available APIs</a:t>
            </a:r>
          </a:p>
          <a:p>
            <a:r>
              <a:rPr lang="en-US" sz="2800" dirty="0" smtClean="0">
                <a:solidFill>
                  <a:schemeClr val="tx2"/>
                </a:solidFill>
              </a:rPr>
              <a:t>Examples of integrations</a:t>
            </a:r>
          </a:p>
          <a:p>
            <a:pPr>
              <a:buNone/>
            </a:pPr>
            <a:endParaRPr lang="en-US" sz="2800" b="1" dirty="0" smtClean="0">
              <a:solidFill>
                <a:schemeClr val="tx2"/>
              </a:solidFill>
            </a:endParaRPr>
          </a:p>
          <a:p>
            <a:pPr algn="ctr">
              <a:buNone/>
            </a:pPr>
            <a:endParaRPr lang="en-US" dirty="0" smtClean="0">
              <a:solidFill>
                <a:schemeClr val="tx2"/>
              </a:solidFill>
            </a:endParaRPr>
          </a:p>
          <a:p>
            <a:pPr algn="ctr">
              <a:buNone/>
            </a:pPr>
            <a:endParaRPr lang="fr-BE" sz="2000" dirty="0" smtClean="0">
              <a:solidFill>
                <a:schemeClr val="tx2"/>
              </a:solidFill>
            </a:endParaRPr>
          </a:p>
          <a:p>
            <a:pPr algn="ctr">
              <a:buNone/>
            </a:pPr>
            <a:endParaRPr lang="en-US" sz="2000" dirty="0" smtClean="0">
              <a:solidFill>
                <a:schemeClr val="tx2"/>
              </a:solidFill>
            </a:endParaRPr>
          </a:p>
          <a:p>
            <a:pPr algn="ctr">
              <a:buNone/>
            </a:pPr>
            <a:r>
              <a:rPr lang="en-US" sz="2000" dirty="0" smtClean="0">
                <a:solidFill>
                  <a:schemeClr val="tx2"/>
                </a:solidFill>
              </a:rPr>
              <a:t>Ole Andersen</a:t>
            </a:r>
          </a:p>
          <a:p>
            <a:pPr algn="ctr">
              <a:buNone/>
            </a:pPr>
            <a:r>
              <a:rPr lang="en-US" sz="2000" dirty="0" smtClean="0">
                <a:solidFill>
                  <a:schemeClr val="tx2"/>
                </a:solidFill>
              </a:rPr>
              <a:t>Senior Strategic Account Manager</a:t>
            </a:r>
            <a:endParaRPr lang="en-GB" sz="2000" dirty="0" smtClean="0">
              <a:solidFill>
                <a:schemeClr val="tx2"/>
              </a:solidFill>
            </a:endParaRPr>
          </a:p>
          <a:p>
            <a:endParaRPr lang="en-GB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1585914" y="1243034"/>
            <a:ext cx="3581400" cy="3429000"/>
          </a:xfrm>
          <a:prstGeom prst="ellipse">
            <a:avLst/>
          </a:prstGeom>
          <a:noFill/>
          <a:ln w="44450" cmpd="sng">
            <a:solidFill>
              <a:srgbClr val="FF000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1814514" y="1319234"/>
            <a:ext cx="3352800" cy="3276600"/>
          </a:xfrm>
          <a:prstGeom prst="ellipse">
            <a:avLst/>
          </a:prstGeom>
          <a:solidFill>
            <a:schemeClr val="accent1">
              <a:alpha val="25000"/>
            </a:schemeClr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12" name="Oval 11"/>
          <p:cNvSpPr/>
          <p:nvPr/>
        </p:nvSpPr>
        <p:spPr>
          <a:xfrm>
            <a:off x="4024314" y="1243034"/>
            <a:ext cx="3581400" cy="3429000"/>
          </a:xfrm>
          <a:prstGeom prst="ellipse">
            <a:avLst/>
          </a:prstGeom>
          <a:noFill/>
          <a:ln w="44450" cmpd="sng">
            <a:solidFill>
              <a:srgbClr val="FF000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4024314" y="1319234"/>
            <a:ext cx="3352800" cy="3276600"/>
          </a:xfrm>
          <a:prstGeom prst="ellipse">
            <a:avLst/>
          </a:prstGeom>
          <a:solidFill>
            <a:schemeClr val="accent1">
              <a:alpha val="25000"/>
            </a:schemeClr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 dirty="0"/>
          </a:p>
        </p:txBody>
      </p:sp>
      <p:sp>
        <p:nvSpPr>
          <p:cNvPr id="14" name="Oval 13"/>
          <p:cNvSpPr/>
          <p:nvPr/>
        </p:nvSpPr>
        <p:spPr>
          <a:xfrm>
            <a:off x="2881314" y="2995634"/>
            <a:ext cx="3505200" cy="3505200"/>
          </a:xfrm>
          <a:prstGeom prst="ellipse">
            <a:avLst/>
          </a:prstGeom>
          <a:noFill/>
          <a:ln w="44450" cmpd="sng">
            <a:solidFill>
              <a:srgbClr val="FF000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2957514" y="2995634"/>
            <a:ext cx="3352800" cy="3276600"/>
          </a:xfrm>
          <a:prstGeom prst="ellipse">
            <a:avLst/>
          </a:prstGeom>
          <a:solidFill>
            <a:schemeClr val="accent1">
              <a:alpha val="25000"/>
            </a:schemeClr>
          </a:solidFill>
          <a:ln w="44450">
            <a:solidFill>
              <a:schemeClr val="accent1">
                <a:shade val="50000"/>
                <a:alpha val="9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pic>
        <p:nvPicPr>
          <p:cNvPr id="18" name="Content Placeholder 4" descr="IPS-3d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2362483"/>
            <a:ext cx="2214578" cy="404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4786314" y="2266960"/>
            <a:ext cx="2857520" cy="714380"/>
          </a:xfrm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0000"/>
          </a:bodyPr>
          <a:lstStyle/>
          <a:p>
            <a:r>
              <a:rPr lang="en-GB" sz="31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IRIS</a:t>
            </a:r>
            <a:r>
              <a:rPr lang="en-GB" sz="31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</a:t>
            </a:r>
            <a:r>
              <a:rPr lang="en-GB" sz="28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ocument</a:t>
            </a:r>
            <a:r>
              <a:rPr lang="en-GB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en-GB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en-GB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Server</a:t>
            </a:r>
            <a:endParaRPr lang="en-GB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5C8E0C"/>
              </a:solidFill>
            </a:endParaRPr>
          </a:p>
        </p:txBody>
      </p:sp>
      <p:sp>
        <p:nvSpPr>
          <p:cNvPr id="29" name="Title 7"/>
          <p:cNvSpPr txBox="1">
            <a:spLocks/>
          </p:cNvSpPr>
          <p:nvPr/>
        </p:nvSpPr>
        <p:spPr>
          <a:xfrm>
            <a:off x="457200" y="-24"/>
            <a:ext cx="8229600" cy="9397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 dirty="0" smtClean="0">
                <a:solidFill>
                  <a:schemeClr val="accent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All for One and One for All!</a:t>
            </a:r>
            <a:endParaRPr lang="en-GB" sz="4800" dirty="0">
              <a:solidFill>
                <a:schemeClr val="accent2"/>
              </a:solidFill>
              <a:effectLst>
                <a:reflection blurRad="6350" stA="55000" endA="300" endPos="45500" dir="5400000" sy="-100000" algn="bl" rotWithShape="0"/>
              </a:effectLst>
              <a:latin typeface="Book Antiqua" pitchFamily="18" charset="0"/>
            </a:endParaRPr>
          </a:p>
        </p:txBody>
      </p:sp>
      <p:sp>
        <p:nvSpPr>
          <p:cNvPr id="30" name="Title 19"/>
          <p:cNvSpPr txBox="1">
            <a:spLocks/>
          </p:cNvSpPr>
          <p:nvPr/>
        </p:nvSpPr>
        <p:spPr>
          <a:xfrm>
            <a:off x="3000364" y="4786322"/>
            <a:ext cx="3357586" cy="500066"/>
          </a:xfrm>
          <a:prstGeom prst="rect">
            <a:avLst/>
          </a:prstGeom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rmAutofit fontScale="90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100" b="0" i="0" u="none" strike="noStrike" kern="1200" cap="none" spc="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j-lt"/>
                <a:ea typeface="+mj-ea"/>
                <a:cs typeface="+mj-cs"/>
              </a:rPr>
              <a:t>IRIS</a:t>
            </a:r>
            <a:r>
              <a:rPr lang="en-GB" sz="31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E11F3B"/>
                </a:solidFill>
                <a:latin typeface="+mj-lt"/>
                <a:ea typeface="+mj-ea"/>
                <a:cs typeface="+mj-cs"/>
              </a:rPr>
              <a:t>Capture </a:t>
            </a:r>
            <a:r>
              <a:rPr lang="en-GB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E11F3B"/>
                </a:solidFill>
                <a:latin typeface="+mj-lt"/>
                <a:ea typeface="+mj-ea"/>
                <a:cs typeface="+mj-cs"/>
              </a:rPr>
              <a:t>PRO</a:t>
            </a:r>
            <a:endParaRPr kumimoji="0" lang="en-GB" sz="28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E11F3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7"/>
          <p:cNvSpPr txBox="1">
            <a:spLocks/>
          </p:cNvSpPr>
          <p:nvPr/>
        </p:nvSpPr>
        <p:spPr>
          <a:xfrm>
            <a:off x="500034" y="142852"/>
            <a:ext cx="8229600" cy="9397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 dirty="0" smtClean="0">
                <a:solidFill>
                  <a:schemeClr val="accent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Short product description</a:t>
            </a:r>
            <a:endParaRPr lang="en-GB" sz="4800" dirty="0">
              <a:solidFill>
                <a:schemeClr val="accent2"/>
              </a:solidFill>
              <a:effectLst>
                <a:reflection blurRad="6350" stA="55000" endA="300" endPos="45500" dir="5400000" sy="-100000" algn="bl" rotWithShape="0"/>
              </a:effectLst>
              <a:latin typeface="Book Antiqua" pitchFamily="18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214282" y="1285860"/>
            <a:ext cx="8501122" cy="1259625"/>
            <a:chOff x="214282" y="1285860"/>
            <a:chExt cx="8501122" cy="1259625"/>
          </a:xfrm>
        </p:grpSpPr>
        <p:sp>
          <p:nvSpPr>
            <p:cNvPr id="8193" name="Rectangle 1"/>
            <p:cNvSpPr>
              <a:spLocks noChangeArrowheads="1"/>
            </p:cNvSpPr>
            <p:nvPr/>
          </p:nvSpPr>
          <p:spPr bwMode="auto">
            <a:xfrm>
              <a:off x="214282" y="1714488"/>
              <a:ext cx="8501122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r>
                <a:rPr lang="en-US" sz="1600" b="1" dirty="0" smtClean="0">
                  <a:solidFill>
                    <a:schemeClr val="tx2"/>
                  </a:solidFill>
                </a:rPr>
                <a:t>IRISPowerscan™ </a:t>
              </a:r>
              <a:r>
                <a:rPr lang="en-US" sz="1600" dirty="0" smtClean="0">
                  <a:solidFill>
                    <a:schemeClr val="tx2"/>
                  </a:solidFill>
                </a:rPr>
                <a:t>is a powerful, user-friendly production application with a multi-stream architecture for the scanning and the electronic capture of any kind of documents. </a:t>
              </a:r>
              <a:r>
                <a:rPr lang="fr-BE" sz="1600" dirty="0" smtClean="0">
                  <a:solidFill>
                    <a:schemeClr val="tx2"/>
                  </a:solidFill>
                </a:rPr>
                <a:t>It 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is</a:t>
              </a:r>
              <a:r>
                <a:rPr lang="fr-BE" sz="1600" dirty="0" smtClean="0">
                  <a:solidFill>
                    <a:schemeClr val="tx2"/>
                  </a:solidFill>
                </a:rPr>
                <a:t> a 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complete</a:t>
              </a:r>
              <a:r>
                <a:rPr lang="fr-BE" sz="1600" dirty="0" smtClean="0">
                  <a:solidFill>
                    <a:schemeClr val="tx2"/>
                  </a:solidFill>
                </a:rPr>
                <a:t> 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professional</a:t>
              </a:r>
              <a:r>
                <a:rPr lang="fr-BE" sz="1600" dirty="0" smtClean="0">
                  <a:solidFill>
                    <a:schemeClr val="tx2"/>
                  </a:solidFill>
                </a:rPr>
                <a:t> solution to scan, structure, sort, index and 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convert</a:t>
              </a:r>
              <a:r>
                <a:rPr lang="fr-BE" sz="1600" dirty="0" smtClean="0">
                  <a:solidFill>
                    <a:schemeClr val="tx2"/>
                  </a:solidFill>
                </a:rPr>
                <a:t> all documents 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into</a:t>
              </a:r>
              <a:r>
                <a:rPr lang="fr-BE" sz="1600" dirty="0" smtClean="0">
                  <a:solidFill>
                    <a:schemeClr val="tx2"/>
                  </a:solidFill>
                </a:rPr>
                <a:t> 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fully</a:t>
              </a:r>
              <a:r>
                <a:rPr lang="fr-BE" sz="1600" dirty="0" smtClean="0">
                  <a:solidFill>
                    <a:schemeClr val="tx2"/>
                  </a:solidFill>
                </a:rPr>
                <a:t> 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searchable</a:t>
              </a:r>
              <a:r>
                <a:rPr lang="fr-BE" sz="1600" dirty="0" smtClean="0">
                  <a:solidFill>
                    <a:schemeClr val="tx2"/>
                  </a:solidFill>
                </a:rPr>
                <a:t> 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text</a:t>
              </a:r>
              <a:r>
                <a:rPr lang="fr-BE" sz="1600" dirty="0" smtClean="0">
                  <a:solidFill>
                    <a:schemeClr val="tx2"/>
                  </a:solidFill>
                </a:rPr>
                <a:t> files</a:t>
              </a:r>
              <a:endParaRPr kumimoji="0" lang="fr-BE" sz="160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5" name="Picture 2" descr="C:\Documents and Settings\oanderse\Desktop\logo\0-IPS-3d.gif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14282" y="1285860"/>
              <a:ext cx="2714612" cy="522563"/>
            </a:xfrm>
            <a:prstGeom prst="rect">
              <a:avLst/>
            </a:prstGeom>
            <a:noFill/>
          </p:spPr>
        </p:pic>
      </p:grpSp>
      <p:grpSp>
        <p:nvGrpSpPr>
          <p:cNvPr id="11" name="Group 10"/>
          <p:cNvGrpSpPr/>
          <p:nvPr/>
        </p:nvGrpSpPr>
        <p:grpSpPr>
          <a:xfrm>
            <a:off x="214282" y="2643182"/>
            <a:ext cx="8429684" cy="1290402"/>
            <a:chOff x="214282" y="2643182"/>
            <a:chExt cx="8429684" cy="1290402"/>
          </a:xfrm>
        </p:grpSpPr>
        <p:sp>
          <p:nvSpPr>
            <p:cNvPr id="6" name="TextBox 5"/>
            <p:cNvSpPr txBox="1"/>
            <p:nvPr/>
          </p:nvSpPr>
          <p:spPr>
            <a:xfrm>
              <a:off x="214282" y="3071810"/>
              <a:ext cx="8429684" cy="861774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fr-BE" b="1" dirty="0" smtClean="0">
                  <a:solidFill>
                    <a:schemeClr val="tx2"/>
                  </a:solidFill>
                </a:rPr>
                <a:t>IRISPdf Server™ 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is</a:t>
              </a:r>
              <a:r>
                <a:rPr lang="fr-BE" sz="1600" dirty="0" smtClean="0">
                  <a:solidFill>
                    <a:schemeClr val="tx2"/>
                  </a:solidFill>
                </a:rPr>
                <a:t> an 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advanced</a:t>
              </a:r>
              <a:r>
                <a:rPr lang="fr-BE" sz="1600" dirty="0" smtClean="0">
                  <a:solidFill>
                    <a:schemeClr val="tx2"/>
                  </a:solidFill>
                </a:rPr>
                <a:t> “production” OCR and compression solution 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that</a:t>
              </a:r>
              <a:r>
                <a:rPr lang="fr-BE" sz="1600" dirty="0" smtClean="0">
                  <a:solidFill>
                    <a:schemeClr val="tx2"/>
                  </a:solidFill>
                </a:rPr>
                <a:t> 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allows</a:t>
              </a:r>
              <a:r>
                <a:rPr lang="fr-BE" sz="1600" dirty="0" smtClean="0">
                  <a:solidFill>
                    <a:schemeClr val="tx2"/>
                  </a:solidFill>
                </a:rPr>
                <a:t> 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you</a:t>
              </a:r>
              <a:r>
                <a:rPr lang="fr-BE" sz="1600" dirty="0" smtClean="0">
                  <a:solidFill>
                    <a:schemeClr val="tx2"/>
                  </a:solidFill>
                </a:rPr>
                <a:t> to 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convert</a:t>
              </a:r>
              <a:r>
                <a:rPr lang="fr-BE" sz="1600" dirty="0" smtClean="0">
                  <a:solidFill>
                    <a:schemeClr val="tx2"/>
                  </a:solidFill>
                </a:rPr>
                <a:t>, index and 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compress</a:t>
              </a:r>
              <a:r>
                <a:rPr lang="fr-BE" sz="1600" dirty="0" smtClean="0">
                  <a:solidFill>
                    <a:schemeClr val="tx2"/>
                  </a:solidFill>
                </a:rPr>
                <a:t> volumes of 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scanned</a:t>
              </a:r>
              <a:r>
                <a:rPr lang="fr-BE" sz="1600" dirty="0" smtClean="0">
                  <a:solidFill>
                    <a:schemeClr val="tx2"/>
                  </a:solidFill>
                </a:rPr>
                <a:t> documents 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into</a:t>
              </a:r>
              <a:r>
                <a:rPr lang="fr-BE" sz="1600" dirty="0" smtClean="0">
                  <a:solidFill>
                    <a:schemeClr val="tx2"/>
                  </a:solidFill>
                </a:rPr>
                <a:t> 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electronic</a:t>
              </a:r>
              <a:r>
                <a:rPr lang="fr-BE" sz="1600" dirty="0" smtClean="0">
                  <a:solidFill>
                    <a:schemeClr val="tx2"/>
                  </a:solidFill>
                </a:rPr>
                <a:t> data and to 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supply</a:t>
              </a:r>
              <a:r>
                <a:rPr lang="fr-BE" sz="1600" dirty="0" smtClean="0">
                  <a:solidFill>
                    <a:schemeClr val="tx2"/>
                  </a:solidFill>
                </a:rPr>
                <a:t> 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any</a:t>
              </a:r>
              <a:r>
                <a:rPr lang="fr-BE" sz="1600" dirty="0" smtClean="0">
                  <a:solidFill>
                    <a:schemeClr val="tx2"/>
                  </a:solidFill>
                </a:rPr>
                <a:t> document management system 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with</a:t>
              </a:r>
              <a:r>
                <a:rPr lang="fr-BE" sz="1600" dirty="0" smtClean="0">
                  <a:solidFill>
                    <a:schemeClr val="tx2"/>
                  </a:solidFill>
                </a:rPr>
                <a:t> the 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appropriate</a:t>
              </a:r>
              <a:r>
                <a:rPr lang="fr-BE" sz="1600" dirty="0" smtClean="0">
                  <a:solidFill>
                    <a:schemeClr val="tx2"/>
                  </a:solidFill>
                </a:rPr>
                <a:t> file formats.</a:t>
              </a:r>
              <a:endParaRPr lang="en-US" sz="1600" dirty="0"/>
            </a:p>
          </p:txBody>
        </p:sp>
        <p:pic>
          <p:nvPicPr>
            <p:cNvPr id="8" name="Picture 2" descr="C:\Documents and Settings\oanderse\Desktop\logo\0-IRISDoc9Server-3d.gif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14282" y="2643182"/>
              <a:ext cx="3071834" cy="460775"/>
            </a:xfrm>
            <a:prstGeom prst="rect">
              <a:avLst/>
            </a:prstGeom>
            <a:noFill/>
          </p:spPr>
        </p:pic>
      </p:grpSp>
      <p:grpSp>
        <p:nvGrpSpPr>
          <p:cNvPr id="12" name="Group 11"/>
          <p:cNvGrpSpPr/>
          <p:nvPr/>
        </p:nvGrpSpPr>
        <p:grpSpPr>
          <a:xfrm>
            <a:off x="214282" y="4143380"/>
            <a:ext cx="8429684" cy="972743"/>
            <a:chOff x="428596" y="4500570"/>
            <a:chExt cx="8429684" cy="972743"/>
          </a:xfrm>
        </p:grpSpPr>
        <p:sp>
          <p:nvSpPr>
            <p:cNvPr id="7" name="TextBox 6"/>
            <p:cNvSpPr txBox="1"/>
            <p:nvPr/>
          </p:nvSpPr>
          <p:spPr>
            <a:xfrm>
              <a:off x="428596" y="4857760"/>
              <a:ext cx="8429684" cy="615553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fr-BE" b="1" dirty="0" err="1" smtClean="0">
                  <a:solidFill>
                    <a:schemeClr val="tx2"/>
                  </a:solidFill>
                </a:rPr>
                <a:t>IRISCapture</a:t>
              </a:r>
              <a:r>
                <a:rPr lang="fr-BE" b="1" dirty="0" smtClean="0">
                  <a:solidFill>
                    <a:schemeClr val="tx2"/>
                  </a:solidFill>
                </a:rPr>
                <a:t>™ </a:t>
              </a:r>
              <a:r>
                <a:rPr lang="fr-BE" sz="1600" dirty="0" smtClean="0">
                  <a:solidFill>
                    <a:schemeClr val="tx2"/>
                  </a:solidFill>
                </a:rPr>
                <a:t>Pro 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is</a:t>
              </a:r>
              <a:r>
                <a:rPr lang="fr-BE" sz="1600" dirty="0" smtClean="0">
                  <a:solidFill>
                    <a:schemeClr val="tx2"/>
                  </a:solidFill>
                </a:rPr>
                <a:t> a 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very</a:t>
              </a:r>
              <a:r>
                <a:rPr lang="fr-BE" sz="1600" dirty="0" smtClean="0">
                  <a:solidFill>
                    <a:schemeClr val="tx2"/>
                  </a:solidFill>
                </a:rPr>
                <a:t> 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powerful</a:t>
              </a:r>
              <a:r>
                <a:rPr lang="fr-BE" sz="1600" dirty="0" smtClean="0">
                  <a:solidFill>
                    <a:schemeClr val="tx2"/>
                  </a:solidFill>
                </a:rPr>
                <a:t> applications for data extraction and 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sorting</a:t>
              </a:r>
              <a:r>
                <a:rPr lang="fr-BE" sz="1600" dirty="0" smtClean="0">
                  <a:solidFill>
                    <a:schemeClr val="tx2"/>
                  </a:solidFill>
                </a:rPr>
                <a:t> of all 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kinds</a:t>
              </a:r>
              <a:r>
                <a:rPr lang="fr-BE" sz="1600" dirty="0" smtClean="0">
                  <a:solidFill>
                    <a:schemeClr val="tx2"/>
                  </a:solidFill>
                </a:rPr>
                <a:t> of documents (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Invoices</a:t>
              </a:r>
              <a:r>
                <a:rPr lang="fr-BE" sz="1600" dirty="0" smtClean="0">
                  <a:solidFill>
                    <a:schemeClr val="tx2"/>
                  </a:solidFill>
                </a:rPr>
                <a:t>, 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Forms</a:t>
              </a:r>
              <a:r>
                <a:rPr lang="fr-BE" sz="1600" dirty="0" smtClean="0">
                  <a:solidFill>
                    <a:schemeClr val="tx2"/>
                  </a:solidFill>
                </a:rPr>
                <a:t>, 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Cheques</a:t>
              </a:r>
              <a:r>
                <a:rPr lang="fr-BE" sz="1600" dirty="0" smtClean="0">
                  <a:solidFill>
                    <a:schemeClr val="tx2"/>
                  </a:solidFill>
                </a:rPr>
                <a:t>, Mail, </a:t>
              </a:r>
              <a:r>
                <a:rPr lang="fr-BE" sz="1600" dirty="0" err="1" smtClean="0">
                  <a:solidFill>
                    <a:schemeClr val="tx2"/>
                  </a:solidFill>
                </a:rPr>
                <a:t>CVs</a:t>
              </a:r>
              <a:r>
                <a:rPr lang="fr-BE" sz="1600" dirty="0" smtClean="0">
                  <a:solidFill>
                    <a:schemeClr val="tx2"/>
                  </a:solidFill>
                </a:rPr>
                <a:t>, ...)</a:t>
              </a:r>
              <a:endParaRPr lang="en-US" sz="1600" dirty="0"/>
            </a:p>
          </p:txBody>
        </p:sp>
        <p:pic>
          <p:nvPicPr>
            <p:cNvPr id="9" name="Picture 2" descr="C:\Documents and Settings\oanderse\Desktop\logo\0-ICP9-3d.gif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28596" y="4500570"/>
              <a:ext cx="2428892" cy="488815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>
            <a:spLocks/>
          </p:cNvSpPr>
          <p:nvPr/>
        </p:nvSpPr>
        <p:spPr>
          <a:xfrm>
            <a:off x="71406" y="159702"/>
            <a:ext cx="6286544" cy="5769628"/>
          </a:xfrm>
          <a:prstGeom prst="ellipse">
            <a:avLst/>
          </a:prstGeom>
          <a:noFill/>
          <a:ln w="44450" cmpd="sng">
            <a:solidFill>
              <a:srgbClr val="FF000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/>
          <p:cNvSpPr>
            <a:spLocks noChangeAspect="1"/>
          </p:cNvSpPr>
          <p:nvPr/>
        </p:nvSpPr>
        <p:spPr>
          <a:xfrm>
            <a:off x="214283" y="357166"/>
            <a:ext cx="6000792" cy="5572164"/>
          </a:xfrm>
          <a:prstGeom prst="ellipse">
            <a:avLst/>
          </a:prstGeom>
          <a:solidFill>
            <a:schemeClr val="accent1">
              <a:alpha val="25000"/>
            </a:schemeClr>
          </a:solidFill>
          <a:ln w="44450">
            <a:solidFill>
              <a:schemeClr val="accent1">
                <a:shade val="50000"/>
                <a:alpha val="9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928662" y="1571612"/>
            <a:ext cx="5500726" cy="289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BE" sz="2400" b="1" dirty="0" smtClean="0">
                <a:solidFill>
                  <a:schemeClr val="tx2"/>
                </a:solidFill>
              </a:rPr>
              <a:t> </a:t>
            </a:r>
            <a:r>
              <a:rPr lang="fr-BE" sz="2400" b="1" dirty="0" err="1" smtClean="0">
                <a:solidFill>
                  <a:schemeClr val="tx2"/>
                </a:solidFill>
              </a:rPr>
              <a:t>Connect</a:t>
            </a:r>
            <a:r>
              <a:rPr lang="fr-BE" sz="2400" b="1" dirty="0" smtClean="0">
                <a:solidFill>
                  <a:schemeClr val="tx2"/>
                </a:solidFill>
              </a:rPr>
              <a:t> to </a:t>
            </a:r>
            <a:r>
              <a:rPr lang="fr-BE" sz="2400" b="1" dirty="0" err="1" smtClean="0">
                <a:solidFill>
                  <a:schemeClr val="tx2"/>
                </a:solidFill>
              </a:rPr>
              <a:t>backend</a:t>
            </a:r>
            <a:r>
              <a:rPr lang="fr-BE" sz="2400" b="1" dirty="0" smtClean="0">
                <a:solidFill>
                  <a:schemeClr val="tx2"/>
                </a:solidFill>
              </a:rPr>
              <a:t> applications</a:t>
            </a:r>
          </a:p>
          <a:p>
            <a:pPr>
              <a:buFont typeface="Arial" pitchFamily="34" charset="0"/>
              <a:buChar char="•"/>
            </a:pPr>
            <a:endParaRPr lang="fr-BE" sz="2400" b="1" dirty="0" smtClean="0">
              <a:solidFill>
                <a:schemeClr val="tx2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fr-BE" sz="2400" b="1" dirty="0" smtClean="0">
                <a:solidFill>
                  <a:schemeClr val="tx2"/>
                </a:solidFill>
              </a:rPr>
              <a:t> Event </a:t>
            </a:r>
            <a:r>
              <a:rPr lang="fr-BE" sz="2400" b="1" dirty="0" err="1" smtClean="0">
                <a:solidFill>
                  <a:schemeClr val="tx2"/>
                </a:solidFill>
              </a:rPr>
              <a:t>handler</a:t>
            </a:r>
            <a:endParaRPr lang="fr-BE" sz="2400" b="1" dirty="0" smtClean="0">
              <a:solidFill>
                <a:schemeClr val="tx2"/>
              </a:solidFill>
            </a:endParaRPr>
          </a:p>
          <a:p>
            <a:pPr>
              <a:buFont typeface="Arial" pitchFamily="34" charset="0"/>
              <a:buChar char="•"/>
            </a:pPr>
            <a:endParaRPr lang="fr-BE" sz="2400" b="1" dirty="0" smtClean="0">
              <a:solidFill>
                <a:schemeClr val="tx2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fr-BE" sz="2400" b="1" dirty="0" smtClean="0">
                <a:solidFill>
                  <a:schemeClr val="tx2"/>
                </a:solidFill>
              </a:rPr>
              <a:t> </a:t>
            </a:r>
            <a:r>
              <a:rPr lang="fr-BE" sz="2400" b="1" dirty="0" err="1" smtClean="0">
                <a:solidFill>
                  <a:schemeClr val="tx2"/>
                </a:solidFill>
              </a:rPr>
              <a:t>Database</a:t>
            </a:r>
            <a:r>
              <a:rPr lang="fr-BE" sz="2400" b="1" dirty="0" smtClean="0">
                <a:solidFill>
                  <a:schemeClr val="tx2"/>
                </a:solidFill>
              </a:rPr>
              <a:t> </a:t>
            </a:r>
            <a:r>
              <a:rPr lang="fr-BE" sz="2400" b="1" dirty="0" err="1" smtClean="0">
                <a:solidFill>
                  <a:schemeClr val="tx2"/>
                </a:solidFill>
              </a:rPr>
              <a:t>connection</a:t>
            </a:r>
            <a:endParaRPr lang="fr-BE" sz="2400" b="1" dirty="0" smtClean="0">
              <a:solidFill>
                <a:schemeClr val="tx2"/>
              </a:solidFill>
            </a:endParaRPr>
          </a:p>
          <a:p>
            <a:pPr>
              <a:buFont typeface="Arial" pitchFamily="34" charset="0"/>
              <a:buChar char="•"/>
            </a:pPr>
            <a:endParaRPr lang="fr-BE" sz="2400" b="1" dirty="0" smtClean="0">
              <a:solidFill>
                <a:schemeClr val="tx2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fr-BE" sz="2400" b="1" dirty="0" smtClean="0">
                <a:solidFill>
                  <a:schemeClr val="tx2"/>
                </a:solidFill>
              </a:rPr>
              <a:t> Central / custom installation</a:t>
            </a:r>
            <a:endParaRPr lang="en-US" sz="1400" dirty="0" smtClean="0">
              <a:solidFill>
                <a:schemeClr val="tx2"/>
              </a:solidFill>
            </a:endParaRPr>
          </a:p>
          <a:p>
            <a:pPr algn="ctr"/>
            <a:endParaRPr kumimoji="0" lang="en-US" sz="140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4572000" y="3929066"/>
            <a:ext cx="2630192" cy="2630192"/>
          </a:xfrm>
          <a:prstGeom prst="ellipse">
            <a:avLst/>
          </a:prstGeom>
          <a:noFill/>
          <a:ln w="44450" cmpd="sng">
            <a:solidFill>
              <a:srgbClr val="FF0000">
                <a:alpha val="15000"/>
              </a:srgbClr>
            </a:solidFill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4648200" y="3929067"/>
            <a:ext cx="2515836" cy="2458658"/>
          </a:xfrm>
          <a:prstGeom prst="ellipse">
            <a:avLst/>
          </a:prstGeom>
          <a:solidFill>
            <a:schemeClr val="accent1">
              <a:alpha val="20000"/>
            </a:schemeClr>
          </a:solidFill>
          <a:ln w="44450">
            <a:solidFill>
              <a:schemeClr val="accent1">
                <a:shade val="50000"/>
                <a:alpha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5728022" y="2513320"/>
            <a:ext cx="2630192" cy="2630192"/>
          </a:xfrm>
          <a:prstGeom prst="ellipse">
            <a:avLst/>
          </a:prstGeom>
          <a:noFill/>
          <a:ln w="44450" cmpd="sng">
            <a:solidFill>
              <a:srgbClr val="FF0000">
                <a:alpha val="15000"/>
              </a:srgbClr>
            </a:solidFill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5804222" y="2513321"/>
            <a:ext cx="2515836" cy="2458658"/>
          </a:xfrm>
          <a:prstGeom prst="ellipse">
            <a:avLst/>
          </a:prstGeom>
          <a:solidFill>
            <a:schemeClr val="accent1">
              <a:alpha val="20000"/>
            </a:schemeClr>
          </a:solidFill>
          <a:ln w="44450">
            <a:solidFill>
              <a:schemeClr val="accent1">
                <a:shade val="50000"/>
                <a:alpha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pic>
        <p:nvPicPr>
          <p:cNvPr id="6146" name="Picture 2" descr="C:\Documents and Settings\oanderse\Desktop\logo\0-IPS-3d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142852"/>
            <a:ext cx="3941785" cy="758794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428596" y="785794"/>
            <a:ext cx="857256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2 ways to connect IRISPowerscan to a backend application</a:t>
            </a:r>
            <a:r>
              <a:rPr lang="en-GB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GB" sz="24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2" descr="C:\Documents and Settings\oanderse\Desktop\logo\0-IPS-3d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0"/>
            <a:ext cx="3941785" cy="75879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57158" y="1428736"/>
            <a:ext cx="72866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Create your own Batch Output Format</a:t>
            </a:r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7158" y="1785926"/>
            <a:ext cx="56786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Use </a:t>
            </a:r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export facility in the extended BOF</a:t>
            </a:r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57422" y="5715016"/>
            <a:ext cx="6500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Tips: You </a:t>
            </a:r>
            <a:r>
              <a:rPr lang="fr-BE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can</a:t>
            </a:r>
            <a:r>
              <a:rPr lang="fr-BE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use Batch Output Formats </a:t>
            </a:r>
            <a:r>
              <a:rPr lang="fr-BE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from</a:t>
            </a:r>
            <a:r>
              <a:rPr lang="fr-BE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Kodak Capture Software </a:t>
            </a:r>
            <a:r>
              <a:rPr lang="fr-BE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with</a:t>
            </a:r>
            <a:r>
              <a:rPr lang="fr-BE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BE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some</a:t>
            </a:r>
            <a:r>
              <a:rPr lang="fr-BE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BE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minor</a:t>
            </a:r>
            <a:r>
              <a:rPr lang="fr-BE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BE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adjustments</a:t>
            </a:r>
            <a:r>
              <a:rPr lang="fr-BE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! </a:t>
            </a:r>
            <a:endParaRPr lang="en-US" dirty="0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1785926"/>
            <a:ext cx="4570277" cy="3900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14602" y="2043083"/>
            <a:ext cx="4929222" cy="3696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71802" y="2285992"/>
            <a:ext cx="2487427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57224" y="1000108"/>
            <a:ext cx="77867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BE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Event </a:t>
            </a:r>
            <a:r>
              <a:rPr lang="fr-BE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handler</a:t>
            </a:r>
            <a:r>
              <a:rPr lang="fr-BE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fr-BE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authenticating</a:t>
            </a:r>
            <a:r>
              <a:rPr lang="fr-BE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BE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users</a:t>
            </a:r>
            <a:r>
              <a:rPr lang="fr-BE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BE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through</a:t>
            </a:r>
            <a:r>
              <a:rPr lang="fr-BE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active directory</a:t>
            </a:r>
          </a:p>
        </p:txBody>
      </p:sp>
      <p:pic>
        <p:nvPicPr>
          <p:cNvPr id="5" name="Picture 2" descr="C:\Documents and Settings\oanderse\Desktop\logo\0-IPS-3d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0"/>
            <a:ext cx="3941785" cy="758794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1785926"/>
            <a:ext cx="4797203" cy="3043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3372" y="3000372"/>
            <a:ext cx="3787850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57224" y="1000109"/>
            <a:ext cx="778674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BE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Database</a:t>
            </a:r>
            <a:r>
              <a:rPr lang="fr-BE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BE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connection</a:t>
            </a:r>
            <a:r>
              <a:rPr lang="fr-BE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Contract </a:t>
            </a:r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number will be read on the document to get the name of the responsible salesman from the </a:t>
            </a:r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db</a:t>
            </a:r>
          </a:p>
          <a:p>
            <a:endParaRPr lang="fr-BE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Documents and Settings\oanderse\Desktop\logo\0-IPS-3d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0"/>
            <a:ext cx="3941785" cy="758794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1785926"/>
            <a:ext cx="5217237" cy="3252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7422" y="1714488"/>
            <a:ext cx="4000528" cy="4519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57224" y="1000108"/>
            <a:ext cx="7786742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BE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Central installation</a:t>
            </a:r>
          </a:p>
          <a:p>
            <a:endParaRPr lang="en-US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You </a:t>
            </a:r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can install all </a:t>
            </a:r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projects and IPS </a:t>
            </a:r>
            <a:r>
              <a:rPr lang="en-US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config</a:t>
            </a:r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files </a:t>
            </a:r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on a central server. When the IPS clients notice a change in the central setup they will update their own </a:t>
            </a:r>
            <a:r>
              <a:rPr lang="en-US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config</a:t>
            </a:r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file</a:t>
            </a:r>
            <a:endParaRPr lang="fr-BE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endParaRPr lang="fr-BE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endParaRPr lang="fr-BE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r>
              <a:rPr lang="fr-BE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Custom installation</a:t>
            </a:r>
          </a:p>
          <a:p>
            <a:endParaRPr lang="fr-BE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You </a:t>
            </a:r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can easily </a:t>
            </a:r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modify and or add </a:t>
            </a:r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components to the installer package </a:t>
            </a:r>
            <a:endParaRPr lang="en-US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endParaRPr lang="en-US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This means that you </a:t>
            </a:r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can customize the installation package needed for </a:t>
            </a:r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your clients scanning stations</a:t>
            </a:r>
            <a:endParaRPr lang="fr-BE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endParaRPr lang="fr-BE" sz="14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endParaRPr lang="fr-BE" sz="14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Documents and Settings\oanderse\Desktop\logo\0-IPS-3d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0"/>
            <a:ext cx="3941785" cy="758794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>
            <a:spLocks/>
          </p:cNvSpPr>
          <p:nvPr/>
        </p:nvSpPr>
        <p:spPr>
          <a:xfrm>
            <a:off x="2786050" y="159702"/>
            <a:ext cx="6286544" cy="5769628"/>
          </a:xfrm>
          <a:prstGeom prst="ellipse">
            <a:avLst/>
          </a:prstGeom>
          <a:noFill/>
          <a:ln w="44450" cmpd="sng">
            <a:solidFill>
              <a:srgbClr val="FF000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/>
          <p:cNvSpPr>
            <a:spLocks noChangeAspect="1"/>
          </p:cNvSpPr>
          <p:nvPr/>
        </p:nvSpPr>
        <p:spPr>
          <a:xfrm>
            <a:off x="2928927" y="357166"/>
            <a:ext cx="6000792" cy="5572164"/>
          </a:xfrm>
          <a:prstGeom prst="ellipse">
            <a:avLst/>
          </a:prstGeom>
          <a:solidFill>
            <a:schemeClr val="accent1">
              <a:alpha val="25000"/>
            </a:schemeClr>
          </a:solidFill>
          <a:ln w="44450">
            <a:solidFill>
              <a:schemeClr val="accent1">
                <a:shade val="50000"/>
                <a:alpha val="9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3143240" y="928670"/>
            <a:ext cx="5500726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endParaRPr kumimoji="0" lang="fr-BE" sz="280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algn="ctr"/>
            <a:r>
              <a:rPr kumimoji="0" lang="fr-BE" sz="280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Export  API</a:t>
            </a:r>
            <a:endParaRPr lang="en-US" sz="28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fr-BE" sz="28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kumimoji="0" lang="fr-BE" sz="280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algn="ctr"/>
            <a:r>
              <a:rPr lang="fr-BE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Command line </a:t>
            </a:r>
            <a:r>
              <a:rPr lang="fr-BE" sz="2800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integration</a:t>
            </a:r>
            <a:endParaRPr lang="fr-BE" sz="28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kumimoji="0" lang="fr-BE" sz="280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algn="ctr"/>
            <a:endParaRPr kumimoji="0" lang="fr-BE" sz="280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algn="ctr"/>
            <a:r>
              <a:rPr lang="fr-BE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kumimoji="0" lang="fr-BE" sz="280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etailed</a:t>
            </a:r>
            <a:r>
              <a:rPr lang="fr-BE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.xml</a:t>
            </a:r>
          </a:p>
          <a:p>
            <a:pPr algn="ctr"/>
            <a:endParaRPr kumimoji="0" lang="fr-BE" sz="280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algn="ctr"/>
            <a:endParaRPr lang="fr-BE" sz="28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kumimoji="0" lang="fr-BE" sz="280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algn="ctr"/>
            <a:endParaRPr kumimoji="0" lang="fr-BE" sz="280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1941808" y="3799204"/>
            <a:ext cx="2630192" cy="2630192"/>
          </a:xfrm>
          <a:prstGeom prst="ellipse">
            <a:avLst/>
          </a:prstGeom>
          <a:noFill/>
          <a:ln w="44450" cmpd="sng">
            <a:solidFill>
              <a:srgbClr val="FF0000">
                <a:alpha val="15000"/>
              </a:srgbClr>
            </a:solidFill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2018008" y="3799205"/>
            <a:ext cx="2515836" cy="2458658"/>
          </a:xfrm>
          <a:prstGeom prst="ellipse">
            <a:avLst/>
          </a:prstGeom>
          <a:solidFill>
            <a:schemeClr val="accent1">
              <a:alpha val="20000"/>
            </a:schemeClr>
          </a:solidFill>
          <a:ln w="44450">
            <a:solidFill>
              <a:schemeClr val="accent1">
                <a:shade val="50000"/>
                <a:alpha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15" name="Oval 14"/>
          <p:cNvSpPr>
            <a:spLocks noChangeAspect="1"/>
          </p:cNvSpPr>
          <p:nvPr/>
        </p:nvSpPr>
        <p:spPr>
          <a:xfrm>
            <a:off x="798800" y="2299006"/>
            <a:ext cx="2630192" cy="2630192"/>
          </a:xfrm>
          <a:prstGeom prst="ellipse">
            <a:avLst/>
          </a:prstGeom>
          <a:noFill/>
          <a:ln w="44450" cmpd="sng">
            <a:solidFill>
              <a:srgbClr val="FF0000">
                <a:alpha val="15000"/>
              </a:srgbClr>
            </a:solidFill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>
            <a:spLocks noChangeAspect="1"/>
          </p:cNvSpPr>
          <p:nvPr/>
        </p:nvSpPr>
        <p:spPr>
          <a:xfrm>
            <a:off x="875000" y="2299007"/>
            <a:ext cx="2515836" cy="2458658"/>
          </a:xfrm>
          <a:prstGeom prst="ellipse">
            <a:avLst/>
          </a:prstGeom>
          <a:solidFill>
            <a:schemeClr val="accent1">
              <a:alpha val="20000"/>
            </a:schemeClr>
          </a:solidFill>
          <a:ln w="44450">
            <a:solidFill>
              <a:schemeClr val="accent1">
                <a:shade val="50000"/>
                <a:alpha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pic>
        <p:nvPicPr>
          <p:cNvPr id="7170" name="Picture 2" descr="C:\Documents and Settings\oanderse\Desktop\logo\0-IRISDoc9Server-3d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0"/>
            <a:ext cx="4248134" cy="637220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28671"/>
            <a:ext cx="8229600" cy="642941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fr-BE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Export  API</a:t>
            </a:r>
          </a:p>
          <a:p>
            <a:pPr lvl="1"/>
            <a:r>
              <a:rPr lang="fr-BE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Export files and indexes to </a:t>
            </a:r>
            <a:r>
              <a:rPr lang="fr-BE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any</a:t>
            </a:r>
            <a:r>
              <a:rPr lang="fr-BE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application or document management system</a:t>
            </a:r>
            <a:endParaRPr lang="en-US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2143108" y="5929330"/>
            <a:ext cx="6786610" cy="64294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fr-BE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TIPS: </a:t>
            </a:r>
            <a:r>
              <a:rPr kumimoji="0" lang="fr-BE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Create</a:t>
            </a:r>
            <a:r>
              <a:rPr kumimoji="0" lang="fr-BE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a BOF for IRISPowerscan 9.0 </a:t>
            </a:r>
            <a:r>
              <a:rPr kumimoji="0" lang="fr-BE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and </a:t>
            </a:r>
            <a:r>
              <a:rPr kumimoji="0" lang="fr-BE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this</a:t>
            </a:r>
            <a:r>
              <a:rPr kumimoji="0" lang="fr-BE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BOF </a:t>
            </a:r>
            <a:r>
              <a:rPr kumimoji="0" lang="fr-BE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can</a:t>
            </a:r>
            <a:r>
              <a:rPr kumimoji="0" lang="fr-BE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fr-BE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later</a:t>
            </a:r>
            <a:r>
              <a:rPr kumimoji="0" lang="fr-BE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fr-BE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be</a:t>
            </a:r>
            <a:r>
              <a:rPr kumimoji="0" lang="fr-BE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fr-BE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used</a:t>
            </a:r>
            <a:r>
              <a:rPr kumimoji="0" lang="fr-BE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fr-BE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with</a:t>
            </a:r>
            <a:r>
              <a:rPr kumimoji="0" lang="fr-BE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fr-BE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IRISDocument</a:t>
            </a:r>
            <a:r>
              <a:rPr kumimoji="0" lang="fr-BE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Server </a:t>
            </a:r>
            <a:r>
              <a:rPr kumimoji="0" lang="fr-BE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10.0 as a </a:t>
            </a:r>
            <a:r>
              <a:rPr kumimoji="0" lang="fr-BE" b="0" i="0" u="none" strike="noStrike" kern="1200" cap="none" spc="0" normalizeH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standalone</a:t>
            </a:r>
            <a:r>
              <a:rPr kumimoji="0" lang="fr-BE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solution</a:t>
            </a:r>
            <a:endParaRPr kumimoji="0" lang="fr-BE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500174"/>
            <a:ext cx="5643602" cy="4224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4" descr="ui_inpu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1500174"/>
            <a:ext cx="5081583" cy="4028449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2" descr="C:\Documents and Settings\oanderse\Desktop\logo\0-IRISDoc9Server-3d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08" y="214290"/>
            <a:ext cx="4248134" cy="637220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00188" y="1571625"/>
            <a:ext cx="6858000" cy="41148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GB" sz="1600" dirty="0" smtClean="0"/>
              <a:t>Call the “C:\Program Files\IRISPdf Server\BatchOCR.exe” from the command line  (DOS) with the arguments: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1200" dirty="0" smtClean="0"/>
              <a:t>“-s”  to run in silent mode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1200" dirty="0" smtClean="0"/>
              <a:t>INI settings file created with </a:t>
            </a:r>
            <a:r>
              <a:rPr lang="en-GB" sz="1200" dirty="0" err="1" smtClean="0"/>
              <a:t>BatchOCR</a:t>
            </a:r>
            <a:r>
              <a:rPr lang="en-GB" sz="1200" dirty="0" smtClean="0"/>
              <a:t> through the interface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1200" dirty="0" smtClean="0"/>
              <a:t>Optional: add behind an output file to collect the output stream of </a:t>
            </a:r>
            <a:r>
              <a:rPr lang="en-GB" sz="1200" dirty="0" err="1" smtClean="0"/>
              <a:t>BatchOCR</a:t>
            </a:r>
            <a:endParaRPr lang="en-GB" sz="1200" dirty="0" smtClean="0"/>
          </a:p>
          <a:p>
            <a:pPr lvl="1" eaLnBrk="1" hangingPunct="1">
              <a:lnSpc>
                <a:spcPct val="90000"/>
              </a:lnSpc>
              <a:buFont typeface="Arial" charset="0"/>
              <a:buNone/>
            </a:pPr>
            <a:endParaRPr lang="en-GB" sz="1200" dirty="0" smtClean="0"/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GB" sz="1600" dirty="0" smtClean="0"/>
              <a:t>Example : “BatchOCR.exe –s “C:\Temp\IRISPdf.ini” &gt;“C:\Temp\output.txt”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endParaRPr lang="en-GB" sz="1600" dirty="0" smtClean="0"/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endParaRPr lang="en-GB" sz="1600" dirty="0" smtClean="0"/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endParaRPr lang="en-GB" sz="1600" dirty="0" smtClean="0"/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endParaRPr lang="en-GB" sz="1600" dirty="0" smtClean="0"/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endParaRPr lang="en-GB" sz="1600" dirty="0" smtClean="0"/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endParaRPr lang="en-GB" sz="1600" dirty="0" smtClean="0"/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GB" sz="1600" dirty="0" smtClean="0"/>
              <a:t>This allows you to integrate IRISPdf into your application if you wish. The user will not see the IRISPdf interface and you will be able to track the processing.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endParaRPr lang="en-GB" dirty="0" smtClean="0">
              <a:solidFill>
                <a:schemeClr val="accent2"/>
              </a:solidFill>
            </a:endParaRPr>
          </a:p>
        </p:txBody>
      </p:sp>
      <p:pic>
        <p:nvPicPr>
          <p:cNvPr id="101380" name="Picture 3" descr="command_lin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3357562"/>
            <a:ext cx="7886700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oanderse\Desktop\logo\0-IRISDoc9Server-3d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214290"/>
            <a:ext cx="4248134" cy="63722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57158" y="857232"/>
            <a:ext cx="34361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400" dirty="0" smtClean="0">
                <a:solidFill>
                  <a:schemeClr val="tx2"/>
                </a:solidFill>
              </a:rPr>
              <a:t>Command line </a:t>
            </a:r>
            <a:r>
              <a:rPr lang="fr-BE" sz="2400" dirty="0" err="1" smtClean="0">
                <a:solidFill>
                  <a:schemeClr val="tx2"/>
                </a:solidFill>
              </a:rPr>
              <a:t>integration</a:t>
            </a:r>
            <a:endParaRPr lang="fr-BE" sz="2400" dirty="0" smtClean="0">
              <a:solidFill>
                <a:schemeClr val="tx2"/>
              </a:solidFill>
            </a:endParaRPr>
          </a:p>
        </p:txBody>
      </p:sp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4" y="2500306"/>
            <a:ext cx="3657600" cy="352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857232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BE" sz="1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detailed.XML</a:t>
            </a:r>
          </a:p>
          <a:p>
            <a:pPr>
              <a:buNone/>
            </a:pPr>
            <a:r>
              <a:rPr lang="fr-BE" sz="1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	- </a:t>
            </a:r>
            <a:r>
              <a:rPr lang="fr-BE" sz="1800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contains</a:t>
            </a:r>
            <a:r>
              <a:rPr lang="fr-BE" sz="1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information about position, font type and confidence </a:t>
            </a:r>
            <a:r>
              <a:rPr lang="fr-BE" sz="1800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level</a:t>
            </a:r>
            <a:endParaRPr lang="en-US" sz="18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Documents and Settings\oanderse\Desktop\logo\0-IRISDoc9Server-3d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214290"/>
            <a:ext cx="4248134" cy="637220"/>
          </a:xfrm>
          <a:prstGeom prst="rect">
            <a:avLst/>
          </a:prstGeom>
          <a:noFill/>
        </p:spPr>
      </p:pic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714488"/>
            <a:ext cx="4857784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43306" y="2285992"/>
            <a:ext cx="4981575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>
            <a:spLocks/>
          </p:cNvSpPr>
          <p:nvPr/>
        </p:nvSpPr>
        <p:spPr>
          <a:xfrm>
            <a:off x="1357290" y="802644"/>
            <a:ext cx="6286544" cy="5769628"/>
          </a:xfrm>
          <a:prstGeom prst="ellipse">
            <a:avLst/>
          </a:prstGeom>
          <a:noFill/>
          <a:ln w="44450" cmpd="sng">
            <a:solidFill>
              <a:srgbClr val="FF000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/>
          <p:cNvSpPr>
            <a:spLocks noChangeAspect="1"/>
          </p:cNvSpPr>
          <p:nvPr/>
        </p:nvSpPr>
        <p:spPr>
          <a:xfrm>
            <a:off x="1500167" y="1000108"/>
            <a:ext cx="6000792" cy="5572164"/>
          </a:xfrm>
          <a:prstGeom prst="ellipse">
            <a:avLst/>
          </a:prstGeom>
          <a:solidFill>
            <a:schemeClr val="accent1">
              <a:alpha val="25000"/>
            </a:schemeClr>
          </a:solidFill>
          <a:ln w="44450">
            <a:solidFill>
              <a:schemeClr val="accent1">
                <a:shade val="50000"/>
                <a:alpha val="9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 dirty="0"/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1500166" y="857232"/>
            <a:ext cx="5929354" cy="65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sz="4400" b="1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32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Integration APIs</a:t>
            </a:r>
          </a:p>
          <a:p>
            <a:pPr algn="ctr"/>
            <a:endParaRPr lang="fr-BE" sz="32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3200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Customise</a:t>
            </a:r>
            <a:r>
              <a:rPr lang="en-US" sz="32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the workflow</a:t>
            </a:r>
          </a:p>
          <a:p>
            <a:pPr algn="ctr"/>
            <a:endParaRPr lang="en-US" sz="36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32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Scripting per field</a:t>
            </a:r>
          </a:p>
          <a:p>
            <a:pPr algn="ctr"/>
            <a:endParaRPr lang="fr-BE" sz="32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fr-BE" sz="32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ICP Studio</a:t>
            </a:r>
          </a:p>
          <a:p>
            <a:pPr algn="ctr"/>
            <a:endParaRPr lang="fr-BE" sz="32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3200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ClientICP</a:t>
            </a:r>
            <a:endParaRPr kumimoji="0" lang="fr-BE" sz="320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algn="ctr"/>
            <a:endParaRPr lang="fr-BE" sz="32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kumimoji="0" lang="fr-BE" sz="320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algn="ctr"/>
            <a:endParaRPr kumimoji="0" lang="en-US" sz="200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4071934" y="-415638"/>
            <a:ext cx="2630192" cy="2630192"/>
          </a:xfrm>
          <a:prstGeom prst="ellipse">
            <a:avLst/>
          </a:prstGeom>
          <a:noFill/>
          <a:ln w="44450" cmpd="sng">
            <a:solidFill>
              <a:srgbClr val="FF0000">
                <a:alpha val="15000"/>
              </a:srgbClr>
            </a:solidFill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4148134" y="-415637"/>
            <a:ext cx="2515836" cy="2458658"/>
          </a:xfrm>
          <a:prstGeom prst="ellipse">
            <a:avLst/>
          </a:prstGeom>
          <a:solidFill>
            <a:schemeClr val="accent1">
              <a:alpha val="20000"/>
            </a:schemeClr>
          </a:solidFill>
          <a:ln w="44450">
            <a:solidFill>
              <a:schemeClr val="accent1">
                <a:shade val="50000"/>
                <a:alpha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12" name="Oval 11"/>
          <p:cNvSpPr>
            <a:spLocks noChangeAspect="1"/>
          </p:cNvSpPr>
          <p:nvPr/>
        </p:nvSpPr>
        <p:spPr>
          <a:xfrm>
            <a:off x="1928794" y="-428652"/>
            <a:ext cx="2630192" cy="2630192"/>
          </a:xfrm>
          <a:prstGeom prst="ellipse">
            <a:avLst/>
          </a:prstGeom>
          <a:noFill/>
          <a:ln w="44450" cmpd="sng">
            <a:solidFill>
              <a:srgbClr val="FF0000">
                <a:alpha val="15000"/>
              </a:srgbClr>
            </a:solidFill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>
            <a:spLocks noChangeAspect="1"/>
          </p:cNvSpPr>
          <p:nvPr/>
        </p:nvSpPr>
        <p:spPr>
          <a:xfrm>
            <a:off x="2004994" y="-428651"/>
            <a:ext cx="2515836" cy="2458658"/>
          </a:xfrm>
          <a:prstGeom prst="ellipse">
            <a:avLst/>
          </a:prstGeom>
          <a:solidFill>
            <a:schemeClr val="accent1">
              <a:alpha val="20000"/>
            </a:schemeClr>
          </a:solidFill>
          <a:ln w="44450">
            <a:solidFill>
              <a:schemeClr val="accent1">
                <a:shade val="50000"/>
                <a:alpha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pic>
        <p:nvPicPr>
          <p:cNvPr id="5122" name="Picture 2" descr="C:\Documents and Settings\oanderse\Desktop\logo\0-ICP9-3d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0"/>
            <a:ext cx="4448159" cy="895192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42910" y="857232"/>
            <a:ext cx="48335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dirty="0" smtClean="0">
                <a:solidFill>
                  <a:schemeClr val="tx2"/>
                </a:solidFill>
              </a:rPr>
              <a:t>API </a:t>
            </a:r>
            <a:r>
              <a:rPr lang="fr-BE" dirty="0" err="1" smtClean="0">
                <a:solidFill>
                  <a:schemeClr val="tx2"/>
                </a:solidFill>
              </a:rPr>
              <a:t>available</a:t>
            </a:r>
            <a:r>
              <a:rPr lang="fr-BE" dirty="0" smtClean="0">
                <a:solidFill>
                  <a:schemeClr val="tx2"/>
                </a:solidFill>
              </a:rPr>
              <a:t> to </a:t>
            </a:r>
            <a:r>
              <a:rPr lang="fr-BE" dirty="0" err="1" smtClean="0">
                <a:solidFill>
                  <a:schemeClr val="tx2"/>
                </a:solidFill>
              </a:rPr>
              <a:t>integrate</a:t>
            </a:r>
            <a:r>
              <a:rPr lang="fr-BE" dirty="0" smtClean="0">
                <a:solidFill>
                  <a:schemeClr val="tx2"/>
                </a:solidFill>
              </a:rPr>
              <a:t> </a:t>
            </a:r>
            <a:r>
              <a:rPr lang="fr-BE" dirty="0" err="1" smtClean="0">
                <a:solidFill>
                  <a:schemeClr val="tx2"/>
                </a:solidFill>
              </a:rPr>
              <a:t>into</a:t>
            </a:r>
            <a:r>
              <a:rPr lang="fr-BE" dirty="0" smtClean="0">
                <a:solidFill>
                  <a:schemeClr val="tx2"/>
                </a:solidFill>
              </a:rPr>
              <a:t> </a:t>
            </a:r>
            <a:r>
              <a:rPr lang="fr-BE" dirty="0" err="1" smtClean="0">
                <a:solidFill>
                  <a:schemeClr val="tx2"/>
                </a:solidFill>
              </a:rPr>
              <a:t>another</a:t>
            </a:r>
            <a:r>
              <a:rPr lang="fr-BE" dirty="0" smtClean="0">
                <a:solidFill>
                  <a:schemeClr val="tx2"/>
                </a:solidFill>
              </a:rPr>
              <a:t> application</a:t>
            </a:r>
          </a:p>
        </p:txBody>
      </p:sp>
      <p:pic>
        <p:nvPicPr>
          <p:cNvPr id="6" name="Picture 4" descr="ICP_Grou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285860"/>
            <a:ext cx="4968875" cy="4283075"/>
          </a:xfrm>
          <a:prstGeom prst="rect">
            <a:avLst/>
          </a:prstGeom>
          <a:noFill/>
        </p:spPr>
      </p:pic>
      <p:pic>
        <p:nvPicPr>
          <p:cNvPr id="7" name="Picture 2" descr="IRIS_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1357298"/>
            <a:ext cx="5921707" cy="4268198"/>
          </a:xfrm>
          <a:prstGeom prst="rect">
            <a:avLst/>
          </a:prstGeom>
          <a:noFill/>
        </p:spPr>
      </p:pic>
      <p:pic>
        <p:nvPicPr>
          <p:cNvPr id="8" name="Picture 2" descr="C:\Documents and Settings\oanderse\Desktop\logo\0-ICP9-3d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1736" y="0"/>
            <a:ext cx="4448159" cy="895192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428736"/>
            <a:ext cx="6510123" cy="4452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142976" y="928670"/>
            <a:ext cx="50281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000" dirty="0" smtClean="0">
                <a:solidFill>
                  <a:schemeClr val="tx2"/>
                </a:solidFill>
              </a:rPr>
              <a:t>Service mode, XML file </a:t>
            </a:r>
            <a:r>
              <a:rPr lang="fr-BE" sz="2000" dirty="0" err="1" smtClean="0">
                <a:solidFill>
                  <a:schemeClr val="tx2"/>
                </a:solidFill>
              </a:rPr>
              <a:t>parsing</a:t>
            </a:r>
            <a:r>
              <a:rPr lang="fr-BE" sz="2000" dirty="0" smtClean="0">
                <a:solidFill>
                  <a:schemeClr val="tx2"/>
                </a:solidFill>
              </a:rPr>
              <a:t> and </a:t>
            </a:r>
            <a:r>
              <a:rPr lang="fr-BE" sz="2000" dirty="0" err="1" smtClean="0">
                <a:solidFill>
                  <a:schemeClr val="tx2"/>
                </a:solidFill>
              </a:rPr>
              <a:t>field</a:t>
            </a:r>
            <a:r>
              <a:rPr lang="fr-BE" sz="2000" dirty="0" smtClean="0">
                <a:solidFill>
                  <a:schemeClr val="tx2"/>
                </a:solidFill>
              </a:rPr>
              <a:t> </a:t>
            </a:r>
            <a:r>
              <a:rPr lang="fr-BE" sz="2000" dirty="0" err="1" smtClean="0">
                <a:solidFill>
                  <a:schemeClr val="tx2"/>
                </a:solidFill>
              </a:rPr>
              <a:t>status</a:t>
            </a:r>
            <a:endParaRPr lang="en-US" sz="2000" dirty="0">
              <a:solidFill>
                <a:schemeClr val="tx2"/>
              </a:solidFill>
            </a:endParaRPr>
          </a:p>
        </p:txBody>
      </p:sp>
      <p:pic>
        <p:nvPicPr>
          <p:cNvPr id="6" name="Picture 2" descr="C:\Documents and Settings\oanderse\Desktop\logo\0-ICP9-3d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142852"/>
            <a:ext cx="4448159" cy="895192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8992" y="1785926"/>
            <a:ext cx="5399621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1785926"/>
            <a:ext cx="5857916" cy="4188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500034" y="1285860"/>
            <a:ext cx="56670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dirty="0" err="1" smtClean="0">
                <a:solidFill>
                  <a:schemeClr val="tx2"/>
                </a:solidFill>
              </a:rPr>
              <a:t>Customising</a:t>
            </a:r>
            <a:r>
              <a:rPr lang="fr-BE" dirty="0" smtClean="0">
                <a:solidFill>
                  <a:schemeClr val="tx2"/>
                </a:solidFill>
              </a:rPr>
              <a:t> a </a:t>
            </a:r>
            <a:r>
              <a:rPr lang="fr-BE" dirty="0" err="1" smtClean="0">
                <a:solidFill>
                  <a:schemeClr val="tx2"/>
                </a:solidFill>
              </a:rPr>
              <a:t>database</a:t>
            </a:r>
            <a:r>
              <a:rPr lang="fr-BE" dirty="0" smtClean="0">
                <a:solidFill>
                  <a:schemeClr val="tx2"/>
                </a:solidFill>
              </a:rPr>
              <a:t> by </a:t>
            </a:r>
            <a:r>
              <a:rPr lang="fr-BE" dirty="0" err="1" smtClean="0">
                <a:solidFill>
                  <a:schemeClr val="tx2"/>
                </a:solidFill>
              </a:rPr>
              <a:t>using</a:t>
            </a:r>
            <a:r>
              <a:rPr lang="fr-BE" dirty="0" smtClean="0">
                <a:solidFill>
                  <a:schemeClr val="tx2"/>
                </a:solidFill>
              </a:rPr>
              <a:t> ICP Studio and </a:t>
            </a:r>
            <a:r>
              <a:rPr lang="fr-BE" dirty="0" err="1" smtClean="0">
                <a:solidFill>
                  <a:schemeClr val="tx2"/>
                </a:solidFill>
              </a:rPr>
              <a:t>javascripts</a:t>
            </a:r>
            <a:endParaRPr lang="en-US" dirty="0">
              <a:solidFill>
                <a:schemeClr val="tx2"/>
              </a:solidFill>
            </a:endParaRPr>
          </a:p>
        </p:txBody>
      </p:sp>
      <p:pic>
        <p:nvPicPr>
          <p:cNvPr id="7" name="Picture 2" descr="C:\Documents and Settings\oanderse\Desktop\logo\0-ICP9-3d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0298" y="214290"/>
            <a:ext cx="4448159" cy="895192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282" y="857232"/>
            <a:ext cx="87154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Launch your own processes within the workflow of </a:t>
            </a:r>
            <a:r>
              <a:rPr lang="en-US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IRISCapture</a:t>
            </a:r>
            <a:endParaRPr lang="en-US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285860"/>
            <a:ext cx="8786874" cy="2180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929066"/>
            <a:ext cx="8786874" cy="2183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Down Arrow 8"/>
          <p:cNvSpPr/>
          <p:nvPr/>
        </p:nvSpPr>
        <p:spPr>
          <a:xfrm>
            <a:off x="4286248" y="3571876"/>
            <a:ext cx="285752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2" descr="C:\Documents and Settings\oanderse\Desktop\logo\0-ICP9-3d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14546" y="0"/>
            <a:ext cx="4448159" cy="895192"/>
          </a:xfrm>
          <a:prstGeom prst="rect">
            <a:avLst/>
          </a:prstGeom>
          <a:noFill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57422" y="1285860"/>
            <a:ext cx="3897625" cy="4271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oanderse\Desktop\logo\0-ICP9-3d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0"/>
            <a:ext cx="4448159" cy="89519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642910" y="857232"/>
            <a:ext cx="5286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 err="1" smtClean="0">
                <a:solidFill>
                  <a:schemeClr val="tx2"/>
                </a:solidFill>
              </a:rPr>
              <a:t>Connecting</a:t>
            </a:r>
            <a:r>
              <a:rPr lang="fr-BE" dirty="0" smtClean="0">
                <a:solidFill>
                  <a:schemeClr val="tx2"/>
                </a:solidFill>
              </a:rPr>
              <a:t> </a:t>
            </a:r>
            <a:r>
              <a:rPr lang="fr-BE" dirty="0" err="1" smtClean="0">
                <a:solidFill>
                  <a:schemeClr val="tx2"/>
                </a:solidFill>
              </a:rPr>
              <a:t>IRISCapture</a:t>
            </a:r>
            <a:r>
              <a:rPr lang="fr-BE" dirty="0" smtClean="0">
                <a:solidFill>
                  <a:schemeClr val="tx2"/>
                </a:solidFill>
              </a:rPr>
              <a:t> </a:t>
            </a:r>
            <a:r>
              <a:rPr lang="fr-BE" dirty="0" err="1" smtClean="0">
                <a:solidFill>
                  <a:schemeClr val="tx2"/>
                </a:solidFill>
              </a:rPr>
              <a:t>with</a:t>
            </a:r>
            <a:r>
              <a:rPr lang="fr-BE" dirty="0" smtClean="0">
                <a:solidFill>
                  <a:schemeClr val="tx2"/>
                </a:solidFill>
              </a:rPr>
              <a:t> Document Server</a:t>
            </a:r>
            <a:endParaRPr lang="en-US" dirty="0">
              <a:solidFill>
                <a:schemeClr val="tx2"/>
              </a:solidFill>
            </a:endParaRPr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1357298"/>
            <a:ext cx="5486400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2143116"/>
            <a:ext cx="5286393" cy="2781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10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29256" y="3643314"/>
            <a:ext cx="3031012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4282" y="214290"/>
            <a:ext cx="82153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accent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  <a:ea typeface="+mj-ea"/>
                <a:cs typeface="+mj-cs"/>
              </a:rPr>
              <a:t>Conclusions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4282" y="1285860"/>
            <a:ext cx="89297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tx2"/>
                </a:solidFill>
              </a:rPr>
              <a:t>IRIS products give you full flexibility to create customised solutions by</a:t>
            </a:r>
            <a:endParaRPr lang="en-US" sz="2400" dirty="0" smtClean="0">
              <a:solidFill>
                <a:schemeClr val="tx2"/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sz="2400" dirty="0" smtClean="0">
                <a:solidFill>
                  <a:schemeClr val="tx2"/>
                </a:solidFill>
              </a:rPr>
              <a:t> </a:t>
            </a:r>
            <a:r>
              <a:rPr lang="en-GB" dirty="0" smtClean="0">
                <a:solidFill>
                  <a:schemeClr val="tx2"/>
                </a:solidFill>
              </a:rPr>
              <a:t>Interconnecting IRIS products </a:t>
            </a:r>
            <a:endParaRPr lang="en-US" dirty="0" smtClean="0">
              <a:solidFill>
                <a:schemeClr val="tx2"/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en-GB" dirty="0" smtClean="0">
                <a:solidFill>
                  <a:schemeClr val="tx2"/>
                </a:solidFill>
              </a:rPr>
              <a:t>  Connecting IRIS products to other applications through numerous methods </a:t>
            </a:r>
            <a:endParaRPr lang="en-US" dirty="0" smtClean="0">
              <a:solidFill>
                <a:schemeClr val="tx2"/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en-GB" dirty="0" smtClean="0">
                <a:solidFill>
                  <a:schemeClr val="tx2"/>
                </a:solidFill>
              </a:rPr>
              <a:t>  Integrating IRIS products into other applications</a:t>
            </a:r>
            <a:endParaRPr lang="en-US" dirty="0" smtClean="0">
              <a:solidFill>
                <a:schemeClr val="tx2"/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en-GB" dirty="0" smtClean="0">
                <a:solidFill>
                  <a:schemeClr val="tx2"/>
                </a:solidFill>
              </a:rPr>
              <a:t>  Modifying the behaviour of IRIS products thanks to APIs </a:t>
            </a:r>
          </a:p>
          <a:p>
            <a:pPr lvl="1">
              <a:buFont typeface="Arial" pitchFamily="34" charset="0"/>
              <a:buChar char="•"/>
            </a:pPr>
            <a:r>
              <a:rPr lang="en-GB" dirty="0" smtClean="0">
                <a:solidFill>
                  <a:schemeClr val="tx2"/>
                </a:solidFill>
              </a:rPr>
              <a:t>  Adding functionality to IRIS products through one of it’s APIs</a:t>
            </a:r>
            <a:endParaRPr lang="en-US" dirty="0" smtClean="0">
              <a:solidFill>
                <a:schemeClr val="tx2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3929066"/>
            <a:ext cx="878687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BE" sz="2800" dirty="0" smtClean="0"/>
          </a:p>
          <a:p>
            <a:pPr algn="ctr"/>
            <a:r>
              <a:rPr lang="fr-BE" sz="2800" dirty="0" smtClean="0">
                <a:solidFill>
                  <a:schemeClr val="tx2"/>
                </a:solidFill>
              </a:rPr>
              <a:t>IRIS have </a:t>
            </a:r>
            <a:r>
              <a:rPr lang="fr-BE" sz="2800" dirty="0" err="1" smtClean="0">
                <a:solidFill>
                  <a:schemeClr val="tx2"/>
                </a:solidFill>
              </a:rPr>
              <a:t>presales</a:t>
            </a:r>
            <a:r>
              <a:rPr lang="fr-BE" sz="2800" dirty="0" smtClean="0">
                <a:solidFill>
                  <a:schemeClr val="tx2"/>
                </a:solidFill>
              </a:rPr>
              <a:t> </a:t>
            </a:r>
            <a:r>
              <a:rPr lang="fr-BE" sz="2800" dirty="0" err="1" smtClean="0">
                <a:solidFill>
                  <a:schemeClr val="tx2"/>
                </a:solidFill>
              </a:rPr>
              <a:t>engineers</a:t>
            </a:r>
            <a:r>
              <a:rPr lang="fr-BE" sz="2800" dirty="0" smtClean="0">
                <a:solidFill>
                  <a:schemeClr val="tx2"/>
                </a:solidFill>
              </a:rPr>
              <a:t> </a:t>
            </a:r>
            <a:r>
              <a:rPr lang="fr-BE" sz="2800" dirty="0" err="1" smtClean="0">
                <a:solidFill>
                  <a:schemeClr val="tx2"/>
                </a:solidFill>
              </a:rPr>
              <a:t>that</a:t>
            </a:r>
            <a:r>
              <a:rPr lang="fr-BE" sz="2800" dirty="0" smtClean="0">
                <a:solidFill>
                  <a:schemeClr val="tx2"/>
                </a:solidFill>
              </a:rPr>
              <a:t> </a:t>
            </a:r>
            <a:r>
              <a:rPr lang="fr-BE" sz="2800" dirty="0" err="1" smtClean="0">
                <a:solidFill>
                  <a:schemeClr val="tx2"/>
                </a:solidFill>
              </a:rPr>
              <a:t>can</a:t>
            </a:r>
            <a:r>
              <a:rPr lang="fr-BE" sz="2800" dirty="0" smtClean="0">
                <a:solidFill>
                  <a:schemeClr val="tx2"/>
                </a:solidFill>
              </a:rPr>
              <a:t> help </a:t>
            </a:r>
            <a:r>
              <a:rPr lang="fr-BE" sz="2800" dirty="0" err="1" smtClean="0">
                <a:solidFill>
                  <a:schemeClr val="tx2"/>
                </a:solidFill>
              </a:rPr>
              <a:t>you</a:t>
            </a:r>
            <a:r>
              <a:rPr lang="fr-BE" sz="2800" dirty="0" smtClean="0">
                <a:solidFill>
                  <a:schemeClr val="tx2"/>
                </a:solidFill>
              </a:rPr>
              <a:t>  </a:t>
            </a:r>
            <a:r>
              <a:rPr lang="fr-BE" sz="3200" dirty="0" smtClean="0">
                <a:solidFill>
                  <a:schemeClr val="tx2"/>
                </a:solidFill>
                <a:sym typeface="Wingdings" pitchFamily="2" charset="2"/>
              </a:rPr>
              <a:t></a:t>
            </a:r>
            <a:endParaRPr lang="en-US" sz="3200" dirty="0" smtClean="0">
              <a:solidFill>
                <a:schemeClr val="tx2"/>
              </a:solidFill>
            </a:endParaRPr>
          </a:p>
          <a:p>
            <a:endParaRPr lang="en-US" sz="28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500034" y="242886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Thank you!</a:t>
            </a:r>
            <a:endParaRPr kumimoji="0" lang="en-GB" sz="7200" b="0" i="0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effectLst>
                <a:reflection blurRad="6350" stA="55000" endA="300" endPos="45500" dir="5400000" sy="-100000" algn="bl" rotWithShape="0"/>
              </a:effectLst>
              <a:uLnTx/>
              <a:uFillTx/>
              <a:latin typeface="Book Antiqua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2722</TotalTime>
  <Words>577</Words>
  <Application>Microsoft Office PowerPoint</Application>
  <PresentationFormat>On-screen Show (4:3)</PresentationFormat>
  <Paragraphs>96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How to add value to I.R.I.S. products combined or integrated into your favourite application</vt:lpstr>
      <vt:lpstr>IRISDocument Server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Company>Iris_Group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crochign</dc:creator>
  <cp:lastModifiedBy>oanderse</cp:lastModifiedBy>
  <cp:revision>113</cp:revision>
  <dcterms:created xsi:type="dcterms:W3CDTF">2009-01-06T16:34:48Z</dcterms:created>
  <dcterms:modified xsi:type="dcterms:W3CDTF">2009-02-02T14:00:01Z</dcterms:modified>
</cp:coreProperties>
</file>